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94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/>
    <p:restoredTop sz="94711"/>
  </p:normalViewPr>
  <p:slideViewPr>
    <p:cSldViewPr snapToGrid="0">
      <p:cViewPr varScale="1">
        <p:scale>
          <a:sx n="80" d="100"/>
          <a:sy n="80" d="100"/>
        </p:scale>
        <p:origin x="108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9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5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14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8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9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5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9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4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1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FB847461-F5FB-E9A3-BC40-34274328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032E7-FA5A-629F-66EF-D96A7E2B0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D3213-6B9F-A2D2-4B6F-FD259E652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614653"/>
            <a:ext cx="3483615" cy="1670810"/>
          </a:xfrm>
        </p:spPr>
        <p:txBody>
          <a:bodyPr anchor="ctr">
            <a:normAutofit fontScale="70000" lnSpcReduction="20000"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Presented by: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Kali Notaras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Keerthi Chippa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Basudeb GhosH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Aayush Gupta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Christopher Banh</a:t>
            </a:r>
            <a:endParaRPr lang="en-US" sz="1600" b="1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1684A6C-9673-A64D-2FB7-8525F366A2AD}"/>
              </a:ext>
            </a:extLst>
          </p:cNvPr>
          <p:cNvSpPr txBox="1">
            <a:spLocks/>
          </p:cNvSpPr>
          <p:nvPr/>
        </p:nvSpPr>
        <p:spPr>
          <a:xfrm>
            <a:off x="521208" y="140981"/>
            <a:ext cx="6817836" cy="1264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Real Estate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3AE1D-7E4A-C93E-4EEC-821762DD056A}"/>
              </a:ext>
            </a:extLst>
          </p:cNvPr>
          <p:cNvSpPr txBox="1"/>
          <p:nvPr/>
        </p:nvSpPr>
        <p:spPr>
          <a:xfrm>
            <a:off x="561819" y="1238643"/>
            <a:ext cx="61859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spc="-1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rPr>
              <a:t>Understanding the Influences upon Property Prices in Melbourne</a:t>
            </a:r>
            <a:endParaRPr lang="en-US" sz="2500" spc="-1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751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10022F-ED51-4B7C-E3CC-2CC3C73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49" y="1462514"/>
            <a:ext cx="6429560" cy="51436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ED09DB-EFAA-A8FE-9CD4-F9FA2918529B}"/>
              </a:ext>
            </a:extLst>
          </p:cNvPr>
          <p:cNvSpPr/>
          <p:nvPr/>
        </p:nvSpPr>
        <p:spPr>
          <a:xfrm>
            <a:off x="3702224" y="2076065"/>
            <a:ext cx="2174134" cy="141471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9C7DE-71D6-DBDB-4024-A5097E199BF2}"/>
              </a:ext>
            </a:extLst>
          </p:cNvPr>
          <p:cNvSpPr txBox="1"/>
          <p:nvPr/>
        </p:nvSpPr>
        <p:spPr>
          <a:xfrm>
            <a:off x="3723845" y="208842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8A45E-B54F-08A9-916C-F102D72EFA59}"/>
              </a:ext>
            </a:extLst>
          </p:cNvPr>
          <p:cNvSpPr txBox="1"/>
          <p:nvPr/>
        </p:nvSpPr>
        <p:spPr>
          <a:xfrm>
            <a:off x="5030695" y="2374403"/>
            <a:ext cx="712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0.339</a:t>
            </a:r>
          </a:p>
          <a:p>
            <a:r>
              <a:rPr lang="en-US" sz="1600" dirty="0"/>
              <a:t>0181</a:t>
            </a:r>
          </a:p>
          <a:p>
            <a:r>
              <a:rPr lang="en-US" sz="1600" dirty="0"/>
              <a:t>0.280</a:t>
            </a:r>
          </a:p>
          <a:p>
            <a:r>
              <a:rPr lang="en-US" sz="1600" dirty="0"/>
              <a:t>0.048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01C5-1144-0F66-149D-55C125F06C2B}"/>
              </a:ext>
            </a:extLst>
          </p:cNvPr>
          <p:cNvSpPr txBox="1"/>
          <p:nvPr/>
        </p:nvSpPr>
        <p:spPr>
          <a:xfrm>
            <a:off x="3752308" y="2376008"/>
            <a:ext cx="1290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All 	</a:t>
            </a:r>
          </a:p>
          <a:p>
            <a:r>
              <a:rPr lang="en-US" sz="1600" dirty="0"/>
              <a:t> House</a:t>
            </a:r>
          </a:p>
          <a:p>
            <a:r>
              <a:rPr lang="en-US" sz="1600" dirty="0"/>
              <a:t> Townhouse</a:t>
            </a:r>
          </a:p>
          <a:p>
            <a:r>
              <a:rPr lang="en-US" sz="16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96460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Date of Sale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278157-9010-9301-2DA2-966898A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01" y="1539210"/>
            <a:ext cx="9126298" cy="45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2.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74112" y="2742363"/>
            <a:ext cx="10643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Looking to buy in Melbourne?</a:t>
            </a:r>
          </a:p>
          <a:p>
            <a:pPr algn="ctr"/>
            <a:r>
              <a:rPr lang="en-AU" sz="4500" dirty="0">
                <a:latin typeface="+mj-lt"/>
              </a:rPr>
              <a:t>What location is best for your </a:t>
            </a:r>
          </a:p>
          <a:p>
            <a:pPr algn="ctr"/>
            <a:r>
              <a:rPr lang="en-AU" sz="4500" dirty="0">
                <a:latin typeface="+mj-lt"/>
              </a:rPr>
              <a:t>living demographic &amp; your budget?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30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375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Distance from CBD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Longitude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Latitude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Suburb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4" y="185971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467909" y="1455122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A0188A-AAC5-0D33-8224-602FD4768910}"/>
              </a:ext>
            </a:extLst>
          </p:cNvPr>
          <p:cNvSpPr txBox="1">
            <a:spLocks/>
          </p:cNvSpPr>
          <p:nvPr/>
        </p:nvSpPr>
        <p:spPr>
          <a:xfrm>
            <a:off x="8912908" y="2130058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Living Demographic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79A57B-CE5B-54A4-ED8C-CF9D724B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63" y="4409580"/>
            <a:ext cx="46416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4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Linear Regression &amp; Correlation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D56C8-D8B8-456E-222A-B3BBEE25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652" y="1479871"/>
            <a:ext cx="5703457" cy="458861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ED09DB-EFAA-A8FE-9CD4-F9FA2918529B}"/>
              </a:ext>
            </a:extLst>
          </p:cNvPr>
          <p:cNvSpPr/>
          <p:nvPr/>
        </p:nvSpPr>
        <p:spPr>
          <a:xfrm>
            <a:off x="3672515" y="2036902"/>
            <a:ext cx="2174134" cy="141471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9C7DE-71D6-DBDB-4024-A5097E199BF2}"/>
              </a:ext>
            </a:extLst>
          </p:cNvPr>
          <p:cNvSpPr txBox="1"/>
          <p:nvPr/>
        </p:nvSpPr>
        <p:spPr>
          <a:xfrm>
            <a:off x="3711405" y="208842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8A45E-B54F-08A9-916C-F102D72EFA59}"/>
              </a:ext>
            </a:extLst>
          </p:cNvPr>
          <p:cNvSpPr txBox="1"/>
          <p:nvPr/>
        </p:nvSpPr>
        <p:spPr>
          <a:xfrm>
            <a:off x="4980935" y="2374403"/>
            <a:ext cx="7761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-0.170</a:t>
            </a:r>
          </a:p>
          <a:p>
            <a:r>
              <a:rPr lang="en-US" sz="1600" dirty="0"/>
              <a:t>-0.380</a:t>
            </a:r>
          </a:p>
          <a:p>
            <a:r>
              <a:rPr lang="en-US" sz="1600" dirty="0"/>
              <a:t>-0.095</a:t>
            </a:r>
          </a:p>
          <a:p>
            <a:r>
              <a:rPr lang="en-US" sz="1600" dirty="0"/>
              <a:t> 0.019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01C5-1144-0F66-149D-55C125F06C2B}"/>
              </a:ext>
            </a:extLst>
          </p:cNvPr>
          <p:cNvSpPr txBox="1"/>
          <p:nvPr/>
        </p:nvSpPr>
        <p:spPr>
          <a:xfrm>
            <a:off x="3702548" y="2376008"/>
            <a:ext cx="1290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All 	</a:t>
            </a:r>
          </a:p>
          <a:p>
            <a:r>
              <a:rPr lang="en-US" sz="1600" dirty="0"/>
              <a:t> House</a:t>
            </a:r>
          </a:p>
          <a:p>
            <a:r>
              <a:rPr lang="en-US" sz="1600" dirty="0"/>
              <a:t> Townhouse</a:t>
            </a:r>
          </a:p>
          <a:p>
            <a:r>
              <a:rPr lang="en-US" sz="16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56683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Exploration: Living Demographics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3C839-2E75-A972-BCAB-0EBEAFA525FD}"/>
              </a:ext>
            </a:extLst>
          </p:cNvPr>
          <p:cNvSpPr/>
          <p:nvPr/>
        </p:nvSpPr>
        <p:spPr>
          <a:xfrm>
            <a:off x="3512752" y="138801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97149C-85CD-8698-B540-930EDAD5B8FD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3512752" y="3800960"/>
            <a:ext cx="8107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ED96E0-780D-6508-CEEC-75F55546B7D7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7566626" y="1388019"/>
            <a:ext cx="0" cy="4825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A3B1471-1636-33AC-F883-A9B3863A96A0}"/>
              </a:ext>
            </a:extLst>
          </p:cNvPr>
          <p:cNvSpPr txBox="1">
            <a:spLocks/>
          </p:cNvSpPr>
          <p:nvPr/>
        </p:nvSpPr>
        <p:spPr>
          <a:xfrm>
            <a:off x="3647847" y="1510107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Single</a:t>
            </a:r>
            <a:endParaRPr lang="en-US" sz="2400" b="1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97C55D0-B4AC-CEF3-1964-60D311085511}"/>
              </a:ext>
            </a:extLst>
          </p:cNvPr>
          <p:cNvSpPr txBox="1">
            <a:spLocks/>
          </p:cNvSpPr>
          <p:nvPr/>
        </p:nvSpPr>
        <p:spPr>
          <a:xfrm>
            <a:off x="7764678" y="1510106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Couple</a:t>
            </a:r>
            <a:endParaRPr lang="en-US" sz="2400" b="1" dirty="0">
              <a:latin typeface="+mn-l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3259A9B-EFA3-0229-D64E-45E66D7693B0}"/>
              </a:ext>
            </a:extLst>
          </p:cNvPr>
          <p:cNvSpPr txBox="1">
            <a:spLocks/>
          </p:cNvSpPr>
          <p:nvPr/>
        </p:nvSpPr>
        <p:spPr>
          <a:xfrm>
            <a:off x="3647847" y="3933462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Small</a:t>
            </a:r>
            <a:r>
              <a:rPr lang="en-AU" sz="2400" dirty="0">
                <a:latin typeface="+mn-lt"/>
              </a:rPr>
              <a:t> </a:t>
            </a:r>
            <a:r>
              <a:rPr lang="en-AU" sz="2400" b="1" dirty="0">
                <a:latin typeface="+mn-lt"/>
              </a:rPr>
              <a:t>Family</a:t>
            </a:r>
            <a:endParaRPr lang="en-US" sz="2400" b="1" dirty="0">
              <a:latin typeface="+mn-lt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3B33E9C-A940-B614-9B19-26B547009F60}"/>
              </a:ext>
            </a:extLst>
          </p:cNvPr>
          <p:cNvSpPr txBox="1">
            <a:spLocks/>
          </p:cNvSpPr>
          <p:nvPr/>
        </p:nvSpPr>
        <p:spPr>
          <a:xfrm>
            <a:off x="7764678" y="3933462"/>
            <a:ext cx="3064598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b="1" dirty="0">
                <a:latin typeface="+mn-lt"/>
              </a:rPr>
              <a:t>Large Family</a:t>
            </a:r>
            <a:endParaRPr lang="en-US" sz="2400" b="1" dirty="0">
              <a:latin typeface="+mn-l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9FDEA-7325-2B9F-7DF2-A9157B2958A6}"/>
              </a:ext>
            </a:extLst>
          </p:cNvPr>
          <p:cNvSpPr txBox="1">
            <a:spLocks/>
          </p:cNvSpPr>
          <p:nvPr/>
        </p:nvSpPr>
        <p:spPr>
          <a:xfrm>
            <a:off x="3707111" y="1925608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&lt;=2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73844A3-4BA2-3C66-2301-57203B9CF369}"/>
              </a:ext>
            </a:extLst>
          </p:cNvPr>
          <p:cNvSpPr txBox="1">
            <a:spLocks/>
          </p:cNvSpPr>
          <p:nvPr/>
        </p:nvSpPr>
        <p:spPr>
          <a:xfrm>
            <a:off x="7764678" y="1925608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Townhouse, 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=2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A6DD823-489E-617D-2394-2573C622B156}"/>
              </a:ext>
            </a:extLst>
          </p:cNvPr>
          <p:cNvSpPr txBox="1">
            <a:spLocks/>
          </p:cNvSpPr>
          <p:nvPr/>
        </p:nvSpPr>
        <p:spPr>
          <a:xfrm>
            <a:off x="3707110" y="4414733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Unit, Townhouse, 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2-3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6949E3C-AFA2-3B9F-3564-9EC9B412563F}"/>
              </a:ext>
            </a:extLst>
          </p:cNvPr>
          <p:cNvSpPr txBox="1">
            <a:spLocks/>
          </p:cNvSpPr>
          <p:nvPr/>
        </p:nvSpPr>
        <p:spPr>
          <a:xfrm>
            <a:off x="7764678" y="4348963"/>
            <a:ext cx="37387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House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&gt;=3</a:t>
            </a:r>
          </a:p>
        </p:txBody>
      </p:sp>
    </p:spTree>
    <p:extLst>
      <p:ext uri="{BB962C8B-B14F-4D97-AF65-F5344CB8AC3E}">
        <p14:creationId xmlns:p14="http://schemas.microsoft.com/office/powerpoint/2010/main" val="428930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2.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Property Maps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1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3.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74112" y="2742363"/>
            <a:ext cx="106437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Looking to sell in Melbourne?</a:t>
            </a:r>
          </a:p>
          <a:p>
            <a:pPr algn="ctr"/>
            <a:r>
              <a:rPr lang="en-AU" sz="4500" dirty="0">
                <a:latin typeface="+mj-lt"/>
              </a:rPr>
              <a:t>Which real estate agency will get you the best value for your property?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252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375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Seller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Living Demographic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4" y="185971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467909" y="1455122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A0188A-AAC5-0D33-8224-602FD4768910}"/>
              </a:ext>
            </a:extLst>
          </p:cNvPr>
          <p:cNvSpPr txBox="1">
            <a:spLocks/>
          </p:cNvSpPr>
          <p:nvPr/>
        </p:nvSpPr>
        <p:spPr>
          <a:xfrm>
            <a:off x="9086173" y="2115884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Location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Longitude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Latitude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Suburb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Distance from CBD</a:t>
            </a:r>
          </a:p>
          <a:p>
            <a:pPr lvl="2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B13B01-EF9A-77F4-6217-9B607EA9BE3A}"/>
              </a:ext>
            </a:extLst>
          </p:cNvPr>
          <p:cNvSpPr/>
          <p:nvPr/>
        </p:nvSpPr>
        <p:spPr>
          <a:xfrm>
            <a:off x="4922608" y="4471210"/>
            <a:ext cx="4895600" cy="1543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7B1C0-98F0-8955-DF3F-B68BCF7F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08" y="4496090"/>
            <a:ext cx="4902069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3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Top 10 Agencies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459D-60AF-99FB-A291-2ACB960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17" y="1523132"/>
            <a:ext cx="7773663" cy="46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/>
              <a:t>Project Description &amp; Outline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6F6D5-67DE-FFEF-0AB7-EADE53890E93}"/>
              </a:ext>
            </a:extLst>
          </p:cNvPr>
          <p:cNvSpPr txBox="1"/>
          <p:nvPr/>
        </p:nvSpPr>
        <p:spPr>
          <a:xfrm>
            <a:off x="571500" y="1246580"/>
            <a:ext cx="48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Melbourne Property Price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B68F1-D5E0-5F77-6A2C-4C33B20B318E}"/>
              </a:ext>
            </a:extLst>
          </p:cNvPr>
          <p:cNvSpPr txBox="1"/>
          <p:nvPr/>
        </p:nvSpPr>
        <p:spPr>
          <a:xfrm>
            <a:off x="1458353" y="4754489"/>
            <a:ext cx="386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Key attributes influencing Property Prices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Insights per Living Demographic</a:t>
            </a:r>
          </a:p>
        </p:txBody>
      </p:sp>
      <p:sp>
        <p:nvSpPr>
          <p:cNvPr id="8" name="Rectangle 7" descr="City">
            <a:extLst>
              <a:ext uri="{FF2B5EF4-FFF2-40B4-BE49-F238E27FC236}">
                <a16:creationId xmlns:a16="http://schemas.microsoft.com/office/drawing/2014/main" id="{2C2B8BC3-8C6B-53B3-F034-4E992C9B9DBF}"/>
              </a:ext>
            </a:extLst>
          </p:cNvPr>
          <p:cNvSpPr/>
          <p:nvPr/>
        </p:nvSpPr>
        <p:spPr>
          <a:xfrm>
            <a:off x="1403861" y="2329013"/>
            <a:ext cx="2064228" cy="20844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 descr="Building">
            <a:extLst>
              <a:ext uri="{FF2B5EF4-FFF2-40B4-BE49-F238E27FC236}">
                <a16:creationId xmlns:a16="http://schemas.microsoft.com/office/drawing/2014/main" id="{9932A2FE-5705-E9ED-4A6B-42B269548B64}"/>
              </a:ext>
            </a:extLst>
          </p:cNvPr>
          <p:cNvSpPr/>
          <p:nvPr/>
        </p:nvSpPr>
        <p:spPr>
          <a:xfrm>
            <a:off x="6514863" y="2547328"/>
            <a:ext cx="1598250" cy="156341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DD4EB-5F95-82DD-75A6-AB52260E1F55}"/>
              </a:ext>
            </a:extLst>
          </p:cNvPr>
          <p:cNvSpPr txBox="1"/>
          <p:nvPr/>
        </p:nvSpPr>
        <p:spPr>
          <a:xfrm>
            <a:off x="6719781" y="4689943"/>
            <a:ext cx="453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Refined pricing estimates</a:t>
            </a:r>
            <a:endParaRPr lang="en-US" dirty="0"/>
          </a:p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Evaluate the performance of Melbourne’s top real estate agencies.</a:t>
            </a:r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A7E1D-597A-9B2C-83DD-22DCBE1DAE19}"/>
              </a:ext>
            </a:extLst>
          </p:cNvPr>
          <p:cNvSpPr txBox="1"/>
          <p:nvPr/>
        </p:nvSpPr>
        <p:spPr>
          <a:xfrm>
            <a:off x="6719781" y="4072481"/>
            <a:ext cx="261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Sellers:</a:t>
            </a:r>
            <a:endParaRPr lang="en-US" sz="3800" kern="1200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D9EE8-B241-6386-9A5E-BB7474B4C020}"/>
              </a:ext>
            </a:extLst>
          </p:cNvPr>
          <p:cNvSpPr txBox="1"/>
          <p:nvPr/>
        </p:nvSpPr>
        <p:spPr>
          <a:xfrm>
            <a:off x="1436837" y="4072481"/>
            <a:ext cx="360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Buyers:</a:t>
            </a:r>
            <a:endParaRPr lang="en-US" sz="3800" kern="1200" dirty="0"/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3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498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800" dirty="0"/>
              <a:t>Data Analysis: Map of Sales per Agent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419769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9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3.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Performance above Average</a:t>
            </a:r>
            <a:endParaRPr lang="en-US" sz="3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D76122-A7FC-6F4E-FA7F-A8D650E554D7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9752B-42CE-2743-9172-55776075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574" y="1506754"/>
            <a:ext cx="5596104" cy="46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669906" y="2605685"/>
            <a:ext cx="1085218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latin typeface="+mj-lt"/>
              </a:rPr>
              <a:t>I</a:t>
            </a:r>
            <a:r>
              <a:rPr lang="en-AU" sz="5000" dirty="0">
                <a:latin typeface="+mj-lt"/>
              </a:rPr>
              <a:t>n-depth analysis of Property Prices for sellers &amp; buyers in Melbourne</a:t>
            </a:r>
            <a:endParaRPr lang="en-US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88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dirty="0"/>
              <a:t>Dataset &amp; Initial Data Cleaning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365996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2E36A-5015-07FD-8661-B1A47F89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6" y="1579725"/>
            <a:ext cx="6207445" cy="1682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AA5708-6604-4FEC-194C-C82BFC55BC39}"/>
              </a:ext>
            </a:extLst>
          </p:cNvPr>
          <p:cNvSpPr txBox="1"/>
          <p:nvPr/>
        </p:nvSpPr>
        <p:spPr>
          <a:xfrm>
            <a:off x="509464" y="3296038"/>
            <a:ext cx="642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Source: </a:t>
            </a:r>
            <a:r>
              <a:rPr lang="en-AU" sz="1000" b="0" i="1" dirty="0">
                <a:effectLst/>
              </a:rPr>
              <a:t>Data generated by Biju, A.A. (2023). Property sales:Melbourne City. </a:t>
            </a:r>
          </a:p>
          <a:p>
            <a:r>
              <a:rPr lang="en-AU" sz="1000" b="0" i="1" dirty="0">
                <a:effectLst/>
              </a:rPr>
              <a:t>Accessed on 4 April 2023. URL:</a:t>
            </a:r>
            <a:r>
              <a:rPr lang="en-AU" sz="1000" dirty="0"/>
              <a:t> https://www.kaggle.com/datasets/amalab182/property-salesmelbourne-city </a:t>
            </a:r>
            <a:endParaRPr lang="en-US" sz="1000" i="1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68E0721-C595-31A3-6BB2-D66588B2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7"/>
          <a:stretch/>
        </p:blipFill>
        <p:spPr>
          <a:xfrm>
            <a:off x="7087633" y="1509210"/>
            <a:ext cx="4538665" cy="4630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1A86C-4AE7-DD49-459C-DC5EFB3E0E2F}"/>
              </a:ext>
            </a:extLst>
          </p:cNvPr>
          <p:cNvSpPr txBox="1"/>
          <p:nvPr/>
        </p:nvSpPr>
        <p:spPr>
          <a:xfrm>
            <a:off x="611146" y="3966024"/>
            <a:ext cx="386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Cleaned Dataset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21 Columns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18,396 Rows</a:t>
            </a:r>
          </a:p>
        </p:txBody>
      </p:sp>
    </p:spTree>
    <p:extLst>
      <p:ext uri="{BB962C8B-B14F-4D97-AF65-F5344CB8AC3E}">
        <p14:creationId xmlns:p14="http://schemas.microsoft.com/office/powerpoint/2010/main" val="26858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1.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What are the main influences on Property Prices in Melbourne?</a:t>
            </a:r>
            <a:endParaRPr 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22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8878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Land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Building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Rooms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3" y="184419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628878" y="1446607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828B1D-241C-21BC-0A0C-69AE2CF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42" y="4439308"/>
            <a:ext cx="6867517" cy="166537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7D7C65-FEE8-59B5-0DEC-A3C7C0FADC1F}"/>
              </a:ext>
            </a:extLst>
          </p:cNvPr>
          <p:cNvSpPr txBox="1">
            <a:spLocks/>
          </p:cNvSpPr>
          <p:nvPr/>
        </p:nvSpPr>
        <p:spPr>
          <a:xfrm>
            <a:off x="8531524" y="2129870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Bathrooms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Parking Spots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Year Built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Date of Sale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Property Type</a:t>
            </a:r>
            <a:endParaRPr lang="en-US" sz="3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D76122-A7FC-6F4E-FA7F-A8D650E554D7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56D098-9CD5-49A1-E8D0-D8835BED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46" y="1460618"/>
            <a:ext cx="4079553" cy="5099442"/>
          </a:xfrm>
          <a:prstGeom prst="rect">
            <a:avLst/>
          </a:prstGeom>
        </p:spPr>
      </p:pic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C6FD1D-20A9-B66B-F645-925C9954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41" y="1460618"/>
            <a:ext cx="4079554" cy="5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furniture, cabinet&#10;&#10;Description automatically generated">
            <a:extLst>
              <a:ext uri="{FF2B5EF4-FFF2-40B4-BE49-F238E27FC236}">
                <a16:creationId xmlns:a16="http://schemas.microsoft.com/office/drawing/2014/main" id="{8A7F64CF-7057-0A9B-E13A-C6CA46C0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/>
          <a:stretch/>
        </p:blipFill>
        <p:spPr>
          <a:xfrm>
            <a:off x="3577052" y="1857407"/>
            <a:ext cx="7979147" cy="39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8EA8A733-3C5B-6670-CB11-582774BAD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" b="-1"/>
          <a:stretch/>
        </p:blipFill>
        <p:spPr>
          <a:xfrm>
            <a:off x="3534719" y="1717040"/>
            <a:ext cx="8085781" cy="42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A93B1-37C3-9BB9-5FD4-83E2AF44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60" y="1431843"/>
            <a:ext cx="7772400" cy="25839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F748FA5-96CE-D930-9EEC-CDD8EE52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04" y="2078180"/>
            <a:ext cx="2666566" cy="197069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BA16EF-D794-016C-A94D-D2ABB1A3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48" b="67441"/>
          <a:stretch/>
        </p:blipFill>
        <p:spPr>
          <a:xfrm>
            <a:off x="6260147" y="2078180"/>
            <a:ext cx="2612957" cy="197069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7E6E69F0-E94C-5111-2F84-23DCAAEE1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8" b="67441"/>
          <a:stretch/>
        </p:blipFill>
        <p:spPr>
          <a:xfrm>
            <a:off x="3599509" y="2078180"/>
            <a:ext cx="2612956" cy="197069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EAFEBAD-ECC0-1EB4-6D4A-ACAD8036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82" t="33287" r="53042" b="34154"/>
          <a:stretch/>
        </p:blipFill>
        <p:spPr>
          <a:xfrm>
            <a:off x="3444693" y="4568906"/>
            <a:ext cx="2113950" cy="153345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D2284755-7F1B-3376-B2DB-AF4972DA2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2" t="33721" r="-184" b="33721"/>
          <a:stretch/>
        </p:blipFill>
        <p:spPr>
          <a:xfrm>
            <a:off x="5552841" y="4589305"/>
            <a:ext cx="2033210" cy="1533452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238E715-366D-DA4C-D942-97A1B6818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50" t="66389" r="53298" b="1052"/>
          <a:stretch/>
        </p:blipFill>
        <p:spPr>
          <a:xfrm>
            <a:off x="7528031" y="4545379"/>
            <a:ext cx="2033210" cy="1533452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22A8B607-540F-96F0-F38D-B5648143C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66" t="67093" r="-118" b="348"/>
          <a:stretch/>
        </p:blipFill>
        <p:spPr>
          <a:xfrm>
            <a:off x="9570865" y="4595119"/>
            <a:ext cx="2033211" cy="153345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8CE2E72-6237-5D7B-AD78-8C84FB2F8EF6}"/>
              </a:ext>
            </a:extLst>
          </p:cNvPr>
          <p:cNvSpPr txBox="1">
            <a:spLocks/>
          </p:cNvSpPr>
          <p:nvPr/>
        </p:nvSpPr>
        <p:spPr>
          <a:xfrm>
            <a:off x="3488754" y="169036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Continuous Variables</a:t>
            </a:r>
            <a:endParaRPr lang="en-US" sz="1800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00EE982-9B5F-5792-6F4E-09948CFDB337}"/>
              </a:ext>
            </a:extLst>
          </p:cNvPr>
          <p:cNvSpPr txBox="1">
            <a:spLocks/>
          </p:cNvSpPr>
          <p:nvPr/>
        </p:nvSpPr>
        <p:spPr>
          <a:xfrm>
            <a:off x="3463626" y="4062919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Ordinal Variables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720014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461</Words>
  <Application>Microsoft Office PowerPoint</Application>
  <PresentationFormat>Widescreen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Batang</vt:lpstr>
      <vt:lpstr>Arial</vt:lpstr>
      <vt:lpstr>Avenir Next LT Pro Light</vt:lpstr>
      <vt:lpstr>Wingdings</vt:lpstr>
      <vt:lpstr>AlignmentVTI</vt:lpstr>
      <vt:lpstr>Project 1</vt:lpstr>
      <vt:lpstr>Project Description &amp; Outline</vt:lpstr>
      <vt:lpstr>Dataset &amp; Initial Data Cleaning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2.</vt:lpstr>
      <vt:lpstr>QUESTION 2.</vt:lpstr>
      <vt:lpstr>QUESTION 2.</vt:lpstr>
      <vt:lpstr>QUESTION 2.</vt:lpstr>
      <vt:lpstr>QUESTION 2.</vt:lpstr>
      <vt:lpstr>QUESTION 3.</vt:lpstr>
      <vt:lpstr>QUESTION 3.</vt:lpstr>
      <vt:lpstr>QUESTION 3.</vt:lpstr>
      <vt:lpstr>QUESTION 3.</vt:lpstr>
      <vt:lpstr>QUESTION 3.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Aayush Gupta</dc:creator>
  <cp:lastModifiedBy>Kali Notaras</cp:lastModifiedBy>
  <cp:revision>8</cp:revision>
  <dcterms:created xsi:type="dcterms:W3CDTF">2023-04-16T05:49:15Z</dcterms:created>
  <dcterms:modified xsi:type="dcterms:W3CDTF">2023-04-17T07:20:14Z</dcterms:modified>
</cp:coreProperties>
</file>